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520"/>
  </p:normalViewPr>
  <p:slideViewPr>
    <p:cSldViewPr snapToGrid="0" snapToObjects="1">
      <p:cViewPr varScale="1">
        <p:scale>
          <a:sx n="110" d="100"/>
          <a:sy n="110"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12/14/18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12/14/18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12/14/18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12/14/18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12/14/18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12/14/18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39B7-12DD-F142-BB85-54100F61D78A}"/>
              </a:ext>
            </a:extLst>
          </p:cNvPr>
          <p:cNvSpPr>
            <a:spLocks noGrp="1"/>
          </p:cNvSpPr>
          <p:nvPr>
            <p:ph type="ctrTitle"/>
          </p:nvPr>
        </p:nvSpPr>
        <p:spPr>
          <a:xfrm>
            <a:off x="5736771" y="4777379"/>
            <a:ext cx="5987143" cy="1666963"/>
          </a:xfrm>
        </p:spPr>
        <p:txBody>
          <a:bodyPr/>
          <a:lstStyle/>
          <a:p>
            <a:pPr algn="ctr"/>
            <a:br>
              <a:rPr lang="en-US" sz="3200" b="1" dirty="0">
                <a:solidFill>
                  <a:schemeClr val="accent1">
                    <a:lumMod val="60000"/>
                    <a:lumOff val="40000"/>
                  </a:schemeClr>
                </a:solidFill>
              </a:rPr>
            </a:br>
            <a:br>
              <a:rPr lang="en-US" sz="3200" b="1" dirty="0">
                <a:solidFill>
                  <a:schemeClr val="accent1">
                    <a:lumMod val="60000"/>
                    <a:lumOff val="40000"/>
                  </a:schemeClr>
                </a:solidFill>
              </a:rPr>
            </a:br>
            <a:br>
              <a:rPr lang="en-US" sz="3200" b="1" dirty="0">
                <a:solidFill>
                  <a:schemeClr val="accent1">
                    <a:lumMod val="60000"/>
                    <a:lumOff val="40000"/>
                  </a:schemeClr>
                </a:solidFill>
              </a:rPr>
            </a:br>
            <a:br>
              <a:rPr lang="en-US" sz="3200" b="1" dirty="0">
                <a:solidFill>
                  <a:schemeClr val="accent1">
                    <a:lumMod val="60000"/>
                    <a:lumOff val="40000"/>
                  </a:schemeClr>
                </a:solidFill>
              </a:rPr>
            </a:br>
            <a:br>
              <a:rPr lang="en-US" sz="3200" b="1" dirty="0">
                <a:solidFill>
                  <a:schemeClr val="accent1">
                    <a:lumMod val="60000"/>
                    <a:lumOff val="40000"/>
                  </a:schemeClr>
                </a:solidFill>
              </a:rPr>
            </a:br>
            <a:br>
              <a:rPr lang="en-US" sz="3200" b="1" dirty="0">
                <a:solidFill>
                  <a:schemeClr val="accent1">
                    <a:lumMod val="60000"/>
                    <a:lumOff val="40000"/>
                  </a:schemeClr>
                </a:solidFill>
              </a:rPr>
            </a:br>
            <a:br>
              <a:rPr lang="en-US" sz="3200" b="1" dirty="0">
                <a:solidFill>
                  <a:schemeClr val="accent1">
                    <a:lumMod val="60000"/>
                    <a:lumOff val="40000"/>
                  </a:schemeClr>
                </a:solidFill>
              </a:rPr>
            </a:br>
            <a:br>
              <a:rPr lang="en-US" sz="3200" b="1" dirty="0">
                <a:solidFill>
                  <a:schemeClr val="accent1">
                    <a:lumMod val="60000"/>
                    <a:lumOff val="40000"/>
                  </a:schemeClr>
                </a:solidFill>
              </a:rPr>
            </a:br>
            <a:br>
              <a:rPr lang="en-US" sz="3200" b="1" dirty="0">
                <a:solidFill>
                  <a:schemeClr val="accent1">
                    <a:lumMod val="60000"/>
                    <a:lumOff val="40000"/>
                  </a:schemeClr>
                </a:solidFill>
              </a:rPr>
            </a:br>
            <a:br>
              <a:rPr lang="en-US" sz="3200" b="1" dirty="0">
                <a:solidFill>
                  <a:schemeClr val="accent1">
                    <a:lumMod val="60000"/>
                    <a:lumOff val="40000"/>
                  </a:schemeClr>
                </a:solidFill>
              </a:rPr>
            </a:br>
            <a:br>
              <a:rPr lang="en-US" sz="3200" b="1" dirty="0">
                <a:solidFill>
                  <a:schemeClr val="accent1">
                    <a:lumMod val="60000"/>
                    <a:lumOff val="40000"/>
                  </a:schemeClr>
                </a:solidFill>
              </a:rPr>
            </a:br>
            <a:br>
              <a:rPr lang="en-US" sz="3200" b="1" dirty="0">
                <a:solidFill>
                  <a:schemeClr val="accent1">
                    <a:lumMod val="60000"/>
                    <a:lumOff val="40000"/>
                  </a:schemeClr>
                </a:solidFill>
              </a:rPr>
            </a:br>
            <a:br>
              <a:rPr lang="en-US" sz="3200" b="1" dirty="0">
                <a:solidFill>
                  <a:schemeClr val="accent1">
                    <a:lumMod val="60000"/>
                    <a:lumOff val="40000"/>
                  </a:schemeClr>
                </a:solidFill>
              </a:rPr>
            </a:br>
            <a:r>
              <a:rPr lang="en-US" sz="3200" b="1" dirty="0">
                <a:solidFill>
                  <a:schemeClr val="accent1">
                    <a:lumMod val="60000"/>
                    <a:lumOff val="40000"/>
                  </a:schemeClr>
                </a:solidFill>
              </a:rPr>
              <a:t>Solutions to hosts of AIRBNB in Amsterdam by predicting rental prices</a:t>
            </a:r>
            <a:br>
              <a:rPr lang="en-US" sz="3200" b="1" dirty="0">
                <a:solidFill>
                  <a:schemeClr val="accent1">
                    <a:lumMod val="60000"/>
                    <a:lumOff val="40000"/>
                  </a:schemeClr>
                </a:solidFill>
              </a:rPr>
            </a:br>
            <a:r>
              <a:rPr lang="en-US" sz="3200" dirty="0">
                <a:solidFill>
                  <a:schemeClr val="accent1">
                    <a:lumMod val="60000"/>
                    <a:lumOff val="40000"/>
                  </a:schemeClr>
                </a:solidFill>
              </a:rPr>
              <a:t>Application of KNN </a:t>
            </a:r>
            <a:br>
              <a:rPr lang="en-US" sz="3200" dirty="0">
                <a:solidFill>
                  <a:schemeClr val="accent1">
                    <a:lumMod val="60000"/>
                    <a:lumOff val="40000"/>
                  </a:schemeClr>
                </a:solidFill>
              </a:rPr>
            </a:br>
            <a:endParaRPr lang="en-US" sz="3200" b="1" dirty="0">
              <a:solidFill>
                <a:schemeClr val="accent1">
                  <a:lumMod val="60000"/>
                  <a:lumOff val="40000"/>
                </a:schemeClr>
              </a:solidFill>
            </a:endParaRPr>
          </a:p>
        </p:txBody>
      </p:sp>
      <p:sp>
        <p:nvSpPr>
          <p:cNvPr id="3" name="Subtitle 2">
            <a:extLst>
              <a:ext uri="{FF2B5EF4-FFF2-40B4-BE49-F238E27FC236}">
                <a16:creationId xmlns:a16="http://schemas.microsoft.com/office/drawing/2014/main" id="{01744A69-F6DA-DD44-9288-F9FE61C1A4FA}"/>
              </a:ext>
            </a:extLst>
          </p:cNvPr>
          <p:cNvSpPr>
            <a:spLocks noGrp="1"/>
          </p:cNvSpPr>
          <p:nvPr>
            <p:ph type="subTitle" idx="1"/>
          </p:nvPr>
        </p:nvSpPr>
        <p:spPr/>
        <p:txBody>
          <a:bodyPr/>
          <a:lstStyle/>
          <a:p>
            <a:pPr algn="ctr"/>
            <a:endParaRPr lang="en-US"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1D753DA2-530E-DC4F-866D-9D29708A6017}"/>
              </a:ext>
            </a:extLst>
          </p:cNvPr>
          <p:cNvPicPr>
            <a:picLocks noChangeAspect="1"/>
          </p:cNvPicPr>
          <p:nvPr/>
        </p:nvPicPr>
        <p:blipFill>
          <a:blip r:embed="rId2"/>
          <a:stretch>
            <a:fillRect/>
          </a:stretch>
        </p:blipFill>
        <p:spPr>
          <a:xfrm>
            <a:off x="1" y="0"/>
            <a:ext cx="5806440" cy="4147457"/>
          </a:xfrm>
          <a:prstGeom prst="rect">
            <a:avLst/>
          </a:prstGeom>
        </p:spPr>
      </p:pic>
    </p:spTree>
    <p:extLst>
      <p:ext uri="{BB962C8B-B14F-4D97-AF65-F5344CB8AC3E}">
        <p14:creationId xmlns:p14="http://schemas.microsoft.com/office/powerpoint/2010/main" val="375476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CDBD-F56B-674E-AF46-708EF70F6758}"/>
              </a:ext>
            </a:extLst>
          </p:cNvPr>
          <p:cNvSpPr>
            <a:spLocks noGrp="1"/>
          </p:cNvSpPr>
          <p:nvPr>
            <p:ph type="title"/>
          </p:nvPr>
        </p:nvSpPr>
        <p:spPr/>
        <p:txBody>
          <a:bodyPr/>
          <a:lstStyle/>
          <a:p>
            <a:r>
              <a:rPr lang="en-US" b="1" dirty="0"/>
              <a:t>Conclusion </a:t>
            </a:r>
            <a:br>
              <a:rPr lang="en-US" dirty="0"/>
            </a:br>
            <a:endParaRPr lang="en-US" dirty="0"/>
          </a:p>
        </p:txBody>
      </p:sp>
      <p:sp>
        <p:nvSpPr>
          <p:cNvPr id="3" name="Content Placeholder 2">
            <a:extLst>
              <a:ext uri="{FF2B5EF4-FFF2-40B4-BE49-F238E27FC236}">
                <a16:creationId xmlns:a16="http://schemas.microsoft.com/office/drawing/2014/main" id="{AC9E2871-21E8-974D-A183-3B60EF2DDD21}"/>
              </a:ext>
            </a:extLst>
          </p:cNvPr>
          <p:cNvSpPr>
            <a:spLocks noGrp="1"/>
          </p:cNvSpPr>
          <p:nvPr>
            <p:ph idx="1"/>
          </p:nvPr>
        </p:nvSpPr>
        <p:spPr/>
        <p:txBody>
          <a:bodyPr/>
          <a:lstStyle/>
          <a:p>
            <a:r>
              <a:rPr lang="en-US" dirty="0"/>
              <a:t>It was a learning experience to understand how difficult it is for a new listing to find an optimal pricing on Airbnb. Big cities like Amsterdam have no shortage of more meaningful features that can increase accuracy of new listings. </a:t>
            </a:r>
          </a:p>
          <a:p>
            <a:endParaRPr lang="en-US" dirty="0"/>
          </a:p>
        </p:txBody>
      </p:sp>
    </p:spTree>
    <p:extLst>
      <p:ext uri="{BB962C8B-B14F-4D97-AF65-F5344CB8AC3E}">
        <p14:creationId xmlns:p14="http://schemas.microsoft.com/office/powerpoint/2010/main" val="55002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FC5D-3036-8A4C-BF55-AE1E5F1015B0}"/>
              </a:ext>
            </a:extLst>
          </p:cNvPr>
          <p:cNvSpPr>
            <a:spLocks noGrp="1"/>
          </p:cNvSpPr>
          <p:nvPr>
            <p:ph type="title"/>
          </p:nvPr>
        </p:nvSpPr>
        <p:spPr/>
        <p:txBody>
          <a:bodyPr/>
          <a:lstStyle/>
          <a:p>
            <a:r>
              <a:rPr lang="en-US" b="1" dirty="0"/>
              <a:t>Introduction/Business Problem: </a:t>
            </a:r>
            <a:br>
              <a:rPr lang="en-US" dirty="0"/>
            </a:br>
            <a:endParaRPr lang="en-US" dirty="0"/>
          </a:p>
        </p:txBody>
      </p:sp>
      <p:sp>
        <p:nvSpPr>
          <p:cNvPr id="3" name="Content Placeholder 2">
            <a:extLst>
              <a:ext uri="{FF2B5EF4-FFF2-40B4-BE49-F238E27FC236}">
                <a16:creationId xmlns:a16="http://schemas.microsoft.com/office/drawing/2014/main" id="{CB6686EF-FD15-2542-AC0C-174846B2168E}"/>
              </a:ext>
            </a:extLst>
          </p:cNvPr>
          <p:cNvSpPr>
            <a:spLocks noGrp="1"/>
          </p:cNvSpPr>
          <p:nvPr>
            <p:ph idx="1"/>
          </p:nvPr>
        </p:nvSpPr>
        <p:spPr/>
        <p:txBody>
          <a:bodyPr/>
          <a:lstStyle/>
          <a:p>
            <a:r>
              <a:rPr lang="en-US" dirty="0"/>
              <a:t>Airbnb is a marketplace for short term rentals, allowing you to list part or all of your living space for others to rent. The company itself has grown rapidly from its founding in 2008 to a 30 billion dollar valuation in 2016 and is currently worth more than any hotel chain in the world. One challenge that Airbnb hosts face is determining the optimal nightly rent price. </a:t>
            </a:r>
          </a:p>
          <a:p>
            <a:r>
              <a:rPr lang="en-US" dirty="0"/>
              <a:t>In many areas, renters are presented with a good selection of listings and can filter on criteria like price, number of bedrooms, room type, and more. Since Airbnb is a marketplace, the amount a host can charge on a nightly basis is closely linked to the dynamics of the marketplace. </a:t>
            </a:r>
          </a:p>
          <a:p>
            <a:endParaRPr lang="en-US" dirty="0"/>
          </a:p>
        </p:txBody>
      </p:sp>
    </p:spTree>
    <p:extLst>
      <p:ext uri="{BB962C8B-B14F-4D97-AF65-F5344CB8AC3E}">
        <p14:creationId xmlns:p14="http://schemas.microsoft.com/office/powerpoint/2010/main" val="1296133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2D731-230E-304B-B139-70A1045FC5A0}"/>
              </a:ext>
            </a:extLst>
          </p:cNvPr>
          <p:cNvSpPr>
            <a:spLocks noGrp="1"/>
          </p:cNvSpPr>
          <p:nvPr>
            <p:ph type="title"/>
          </p:nvPr>
        </p:nvSpPr>
        <p:spPr/>
        <p:txBody>
          <a:bodyPr/>
          <a:lstStyle/>
          <a:p>
            <a:r>
              <a:rPr lang="en-US" dirty="0"/>
              <a:t>The Challenge to the stakeholders</a:t>
            </a:r>
          </a:p>
        </p:txBody>
      </p:sp>
      <p:sp>
        <p:nvSpPr>
          <p:cNvPr id="3" name="Content Placeholder 2">
            <a:extLst>
              <a:ext uri="{FF2B5EF4-FFF2-40B4-BE49-F238E27FC236}">
                <a16:creationId xmlns:a16="http://schemas.microsoft.com/office/drawing/2014/main" id="{997812EA-F335-3345-8844-8072A5197FE6}"/>
              </a:ext>
            </a:extLst>
          </p:cNvPr>
          <p:cNvSpPr>
            <a:spLocks noGrp="1"/>
          </p:cNvSpPr>
          <p:nvPr>
            <p:ph idx="1"/>
          </p:nvPr>
        </p:nvSpPr>
        <p:spPr>
          <a:xfrm>
            <a:off x="1103312" y="2052918"/>
            <a:ext cx="8946541" cy="4195481"/>
          </a:xfrm>
        </p:spPr>
        <p:txBody>
          <a:bodyPr/>
          <a:lstStyle/>
          <a:p>
            <a:r>
              <a:rPr lang="en-US" dirty="0"/>
              <a:t>As hosts, if we try to charge above market price then renters will select more affordable alternatives. If we set our nightly rent price too low we will miss out on potential revenue.</a:t>
            </a:r>
          </a:p>
          <a:p>
            <a:r>
              <a:rPr lang="en-US" dirty="0"/>
              <a:t>The hosts of these Airbnb properties are the stakeholders.</a:t>
            </a:r>
          </a:p>
        </p:txBody>
      </p:sp>
      <p:pic>
        <p:nvPicPr>
          <p:cNvPr id="1037" name="Picture 13" descr="page1image9104">
            <a:extLst>
              <a:ext uri="{FF2B5EF4-FFF2-40B4-BE49-F238E27FC236}">
                <a16:creationId xmlns:a16="http://schemas.microsoft.com/office/drawing/2014/main" id="{702D670F-BA97-EB47-BC4C-03389C808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372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page1image9104">
            <a:extLst>
              <a:ext uri="{FF2B5EF4-FFF2-40B4-BE49-F238E27FC236}">
                <a16:creationId xmlns:a16="http://schemas.microsoft.com/office/drawing/2014/main" id="{A334786D-4EF8-974C-808E-6AB73BCA5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37200" cy="16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14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D4AC-BF87-0C4B-A33A-E4CC0A5A8E42}"/>
              </a:ext>
            </a:extLst>
          </p:cNvPr>
          <p:cNvSpPr>
            <a:spLocks noGrp="1"/>
          </p:cNvSpPr>
          <p:nvPr>
            <p:ph type="title"/>
          </p:nvPr>
        </p:nvSpPr>
        <p:spPr/>
        <p:txBody>
          <a:bodyPr/>
          <a:lstStyle/>
          <a:p>
            <a:r>
              <a:rPr lang="en-US" b="1" dirty="0"/>
              <a:t>Data </a:t>
            </a:r>
            <a:br>
              <a:rPr lang="en-US" dirty="0"/>
            </a:br>
            <a:endParaRPr lang="en-US" dirty="0"/>
          </a:p>
        </p:txBody>
      </p:sp>
      <p:sp>
        <p:nvSpPr>
          <p:cNvPr id="3" name="Content Placeholder 2">
            <a:extLst>
              <a:ext uri="{FF2B5EF4-FFF2-40B4-BE49-F238E27FC236}">
                <a16:creationId xmlns:a16="http://schemas.microsoft.com/office/drawing/2014/main" id="{D0FAA051-969C-0E48-9B07-ADBE8B6A6934}"/>
              </a:ext>
            </a:extLst>
          </p:cNvPr>
          <p:cNvSpPr>
            <a:spLocks noGrp="1"/>
          </p:cNvSpPr>
          <p:nvPr>
            <p:ph idx="1"/>
          </p:nvPr>
        </p:nvSpPr>
        <p:spPr/>
        <p:txBody>
          <a:bodyPr/>
          <a:lstStyle/>
          <a:p>
            <a:r>
              <a:rPr lang="en-US" dirty="0"/>
              <a:t>While Airbnb doesn't release any data on the listings in their marketplace, a separate group named ‘Inside Airbnb’ has extracted data on a sample of the listings for many of the major cities on the website. In this report, I’ll be working with their data set on the listings from Amsterdam, the capital of the Netherlands. Each row in the data set is a specific listing that's available for renting on Airbnb in the Amsterdam area. </a:t>
            </a:r>
          </a:p>
          <a:p>
            <a:endParaRPr lang="en-US" dirty="0"/>
          </a:p>
        </p:txBody>
      </p:sp>
    </p:spTree>
    <p:extLst>
      <p:ext uri="{BB962C8B-B14F-4D97-AF65-F5344CB8AC3E}">
        <p14:creationId xmlns:p14="http://schemas.microsoft.com/office/powerpoint/2010/main" val="361305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0A200-9885-BF44-8B09-BE9DB0D60F67}"/>
              </a:ext>
            </a:extLst>
          </p:cNvPr>
          <p:cNvSpPr>
            <a:spLocks noGrp="1"/>
          </p:cNvSpPr>
          <p:nvPr>
            <p:ph type="title"/>
          </p:nvPr>
        </p:nvSpPr>
        <p:spPr/>
        <p:txBody>
          <a:bodyPr/>
          <a:lstStyle/>
          <a:p>
            <a:r>
              <a:rPr lang="en-US" b="1" dirty="0"/>
              <a:t>Strategy </a:t>
            </a:r>
            <a:br>
              <a:rPr lang="en-US" dirty="0"/>
            </a:br>
            <a:endParaRPr lang="en-US" dirty="0"/>
          </a:p>
        </p:txBody>
      </p:sp>
      <p:sp>
        <p:nvSpPr>
          <p:cNvPr id="3" name="Content Placeholder 2">
            <a:extLst>
              <a:ext uri="{FF2B5EF4-FFF2-40B4-BE49-F238E27FC236}">
                <a16:creationId xmlns:a16="http://schemas.microsoft.com/office/drawing/2014/main" id="{A9A0825E-DA83-F246-8FC5-692C240AC2DC}"/>
              </a:ext>
            </a:extLst>
          </p:cNvPr>
          <p:cNvSpPr>
            <a:spLocks noGrp="1"/>
          </p:cNvSpPr>
          <p:nvPr>
            <p:ph idx="1"/>
          </p:nvPr>
        </p:nvSpPr>
        <p:spPr/>
        <p:txBody>
          <a:bodyPr>
            <a:normAutofit fontScale="47500" lnSpcReduction="20000"/>
          </a:bodyPr>
          <a:lstStyle/>
          <a:p>
            <a:pPr marL="0" indent="0">
              <a:buNone/>
            </a:pPr>
            <a:r>
              <a:rPr lang="en-US" sz="2800" dirty="0"/>
              <a:t>One strategy I could use is to:</a:t>
            </a:r>
          </a:p>
          <a:p>
            <a:pPr marL="0" indent="0">
              <a:buNone/>
            </a:pPr>
            <a:r>
              <a:rPr lang="en-US" sz="2800" dirty="0"/>
              <a:t> “Find a few listings that are similar to mine, Average the listed price for the ones most similar to mine, Set my </a:t>
            </a:r>
          </a:p>
          <a:p>
            <a:pPr marL="0" indent="0">
              <a:buNone/>
            </a:pPr>
            <a:r>
              <a:rPr lang="en-US" sz="2800" dirty="0"/>
              <a:t>      listing price to this calculated average price. “</a:t>
            </a:r>
          </a:p>
          <a:p>
            <a:pPr marL="0" indent="0">
              <a:buNone/>
            </a:pPr>
            <a:r>
              <a:rPr lang="en-US" sz="2800" dirty="0"/>
              <a:t>I’m going to build a machine learning model to automate this process using </a:t>
            </a:r>
            <a:r>
              <a:rPr lang="en-US" sz="2800" b="1" dirty="0"/>
              <a:t>k-nearest neighbors</a:t>
            </a:r>
            <a:r>
              <a:rPr lang="en-US" sz="2800" dirty="0"/>
              <a:t>. </a:t>
            </a:r>
          </a:p>
          <a:p>
            <a:pPr marL="0" indent="0">
              <a:buNone/>
            </a:pPr>
            <a:r>
              <a:rPr lang="en-US" sz="2800" dirty="0"/>
              <a:t>Some of the more important columns: </a:t>
            </a:r>
            <a:r>
              <a:rPr lang="en-US" sz="2800" i="1" dirty="0"/>
              <a:t>accommodates: </a:t>
            </a:r>
            <a:r>
              <a:rPr lang="en-US" sz="2800" dirty="0"/>
              <a:t>the number of guests the rental can accommodate </a:t>
            </a:r>
          </a:p>
          <a:p>
            <a:pPr marL="514350" indent="-514350">
              <a:buFont typeface="+mj-lt"/>
              <a:buAutoNum type="arabicPeriod"/>
            </a:pPr>
            <a:r>
              <a:rPr lang="en-US" sz="2800" b="1" i="1" dirty="0"/>
              <a:t>bedrooms</a:t>
            </a:r>
            <a:r>
              <a:rPr lang="en-US" sz="2800" b="1" dirty="0"/>
              <a:t>:</a:t>
            </a:r>
            <a:r>
              <a:rPr lang="en-US" sz="2800" dirty="0"/>
              <a:t> number of bedrooms included in the rental </a:t>
            </a:r>
          </a:p>
          <a:p>
            <a:pPr marL="514350" indent="-514350">
              <a:buFont typeface="+mj-lt"/>
              <a:buAutoNum type="arabicPeriod"/>
            </a:pPr>
            <a:r>
              <a:rPr lang="en-US" sz="2800" b="1" i="1" dirty="0"/>
              <a:t>bathrooms</a:t>
            </a:r>
            <a:r>
              <a:rPr lang="en-US" sz="2800" dirty="0"/>
              <a:t>: number of bathrooms included in the rental </a:t>
            </a:r>
          </a:p>
          <a:p>
            <a:pPr marL="514350" indent="-514350">
              <a:buFont typeface="+mj-lt"/>
              <a:buAutoNum type="arabicPeriod"/>
            </a:pPr>
            <a:r>
              <a:rPr lang="en-US" sz="2800" b="1" i="1" dirty="0"/>
              <a:t>beds</a:t>
            </a:r>
            <a:r>
              <a:rPr lang="en-US" sz="2800" dirty="0"/>
              <a:t>: number of beds included in the rental </a:t>
            </a:r>
          </a:p>
          <a:p>
            <a:pPr marL="514350" indent="-514350">
              <a:buFont typeface="+mj-lt"/>
              <a:buAutoNum type="arabicPeriod"/>
            </a:pPr>
            <a:r>
              <a:rPr lang="en-US" sz="2800" b="1" i="1" dirty="0"/>
              <a:t>price</a:t>
            </a:r>
            <a:r>
              <a:rPr lang="en-US" sz="2800" dirty="0"/>
              <a:t>: nightly price for the rental </a:t>
            </a:r>
          </a:p>
          <a:p>
            <a:pPr marL="514350" indent="-514350">
              <a:buFont typeface="+mj-lt"/>
              <a:buAutoNum type="arabicPeriod"/>
            </a:pPr>
            <a:r>
              <a:rPr lang="en-US" sz="2800" b="1" i="1" dirty="0" err="1"/>
              <a:t>minimum_nights</a:t>
            </a:r>
            <a:r>
              <a:rPr lang="en-US" sz="2800" dirty="0"/>
              <a:t>: minimum number of nights a guest can stay for the rental </a:t>
            </a:r>
          </a:p>
          <a:p>
            <a:pPr marL="514350" indent="-514350">
              <a:buFont typeface="+mj-lt"/>
              <a:buAutoNum type="arabicPeriod"/>
            </a:pPr>
            <a:r>
              <a:rPr lang="en-US" sz="2800" b="1" i="1" dirty="0" err="1"/>
              <a:t>maximum_nights</a:t>
            </a:r>
            <a:r>
              <a:rPr lang="en-US" sz="2800" dirty="0"/>
              <a:t>: maximum number of nights a guest can stay for the rental </a:t>
            </a:r>
          </a:p>
          <a:p>
            <a:pPr marL="514350" indent="-514350">
              <a:buFont typeface="+mj-lt"/>
              <a:buAutoNum type="arabicPeriod"/>
            </a:pPr>
            <a:r>
              <a:rPr lang="en-US" sz="2800" b="1" i="1" dirty="0" err="1"/>
              <a:t>number_of_reviews</a:t>
            </a:r>
            <a:r>
              <a:rPr lang="en-US" sz="2800" dirty="0"/>
              <a:t>: number of reviews that previous guests have left </a:t>
            </a:r>
          </a:p>
          <a:p>
            <a:endParaRPr lang="en-US" dirty="0"/>
          </a:p>
        </p:txBody>
      </p:sp>
    </p:spTree>
    <p:extLst>
      <p:ext uri="{BB962C8B-B14F-4D97-AF65-F5344CB8AC3E}">
        <p14:creationId xmlns:p14="http://schemas.microsoft.com/office/powerpoint/2010/main" val="2371386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5D070-D1BF-2640-9EE2-56821EE55667}"/>
              </a:ext>
            </a:extLst>
          </p:cNvPr>
          <p:cNvSpPr>
            <a:spLocks noGrp="1"/>
          </p:cNvSpPr>
          <p:nvPr>
            <p:ph type="title"/>
          </p:nvPr>
        </p:nvSpPr>
        <p:spPr/>
        <p:txBody>
          <a:bodyPr/>
          <a:lstStyle/>
          <a:p>
            <a:r>
              <a:rPr lang="en-US" b="1" dirty="0" err="1"/>
              <a:t>Methodolgy</a:t>
            </a:r>
            <a:r>
              <a:rPr lang="en-US" b="1" dirty="0"/>
              <a:t> : </a:t>
            </a:r>
            <a:br>
              <a:rPr lang="en-US" dirty="0"/>
            </a:br>
            <a:endParaRPr lang="en-US" dirty="0"/>
          </a:p>
        </p:txBody>
      </p:sp>
      <p:sp>
        <p:nvSpPr>
          <p:cNvPr id="3" name="Content Placeholder 2">
            <a:extLst>
              <a:ext uri="{FF2B5EF4-FFF2-40B4-BE49-F238E27FC236}">
                <a16:creationId xmlns:a16="http://schemas.microsoft.com/office/drawing/2014/main" id="{56FA49CC-EF1A-6742-B498-BDC7547C2C39}"/>
              </a:ext>
            </a:extLst>
          </p:cNvPr>
          <p:cNvSpPr>
            <a:spLocks noGrp="1"/>
          </p:cNvSpPr>
          <p:nvPr>
            <p:ph idx="1"/>
          </p:nvPr>
        </p:nvSpPr>
        <p:spPr/>
        <p:txBody>
          <a:bodyPr>
            <a:normAutofit fontScale="62500" lnSpcReduction="20000"/>
          </a:bodyPr>
          <a:lstStyle/>
          <a:p>
            <a:pPr marL="0" indent="0">
              <a:buNone/>
            </a:pPr>
            <a:r>
              <a:rPr lang="en-US" dirty="0"/>
              <a:t>I have used the following key items to understand better and comprehensively how I can predict the price for a new listing to ensure it does not surpass ‘maximum pricing’ and also does not incur huge loss at the same time. </a:t>
            </a:r>
          </a:p>
          <a:p>
            <a:pPr marL="0" indent="0">
              <a:buNone/>
            </a:pPr>
            <a:r>
              <a:rPr lang="en-US" dirty="0"/>
              <a:t>1. Number of people that can be accommodated </a:t>
            </a:r>
          </a:p>
          <a:p>
            <a:pPr marL="0" indent="0">
              <a:buNone/>
            </a:pPr>
            <a:r>
              <a:rPr lang="en-US" dirty="0"/>
              <a:t>2. Number of bedrooms</a:t>
            </a:r>
          </a:p>
          <a:p>
            <a:pPr marL="0" indent="0">
              <a:buNone/>
            </a:pPr>
            <a:br>
              <a:rPr lang="en-US" dirty="0"/>
            </a:br>
            <a:r>
              <a:rPr lang="en-US" dirty="0"/>
              <a:t>3. Type of room : Private, Entire home, shared </a:t>
            </a:r>
          </a:p>
          <a:p>
            <a:pPr marL="0" indent="0">
              <a:buNone/>
            </a:pPr>
            <a:r>
              <a:rPr lang="en-US" dirty="0"/>
              <a:t>4. Minimum stay </a:t>
            </a:r>
          </a:p>
          <a:p>
            <a:pPr marL="0" indent="0">
              <a:buNone/>
            </a:pPr>
            <a:r>
              <a:rPr lang="en-US" dirty="0"/>
              <a:t>5. Reviews </a:t>
            </a:r>
          </a:p>
          <a:p>
            <a:pPr marL="0" indent="0">
              <a:buNone/>
            </a:pPr>
            <a:r>
              <a:rPr lang="en-US" dirty="0"/>
              <a:t>6. Latitude</a:t>
            </a:r>
          </a:p>
          <a:p>
            <a:pPr marL="0" indent="0">
              <a:buNone/>
            </a:pPr>
            <a:r>
              <a:rPr lang="en-US" dirty="0"/>
              <a:t> 7. Longitude </a:t>
            </a:r>
          </a:p>
          <a:p>
            <a:pPr marL="0" indent="0">
              <a:buNone/>
            </a:pPr>
            <a:r>
              <a:rPr lang="en-US" dirty="0"/>
              <a:t>For the type of room I have used the following identifiers: </a:t>
            </a:r>
          </a:p>
          <a:p>
            <a:pPr marL="0" indent="0">
              <a:buNone/>
            </a:pPr>
            <a:r>
              <a:rPr lang="en-US" dirty="0"/>
              <a:t>0 for Private room </a:t>
            </a:r>
          </a:p>
          <a:p>
            <a:pPr marL="0" indent="0">
              <a:buNone/>
            </a:pPr>
            <a:r>
              <a:rPr lang="en-US" dirty="0"/>
              <a:t>1 for Entire home </a:t>
            </a:r>
          </a:p>
          <a:p>
            <a:pPr marL="0" indent="0">
              <a:buNone/>
            </a:pPr>
            <a:r>
              <a:rPr lang="en-US" dirty="0"/>
              <a:t>2 for Shared home</a:t>
            </a:r>
          </a:p>
          <a:p>
            <a:pPr marL="0" indent="0">
              <a:buNone/>
            </a:pPr>
            <a:r>
              <a:rPr lang="en-US" dirty="0"/>
              <a:t> I have created a feature with the above 7 crucial factors. </a:t>
            </a:r>
          </a:p>
          <a:p>
            <a:endParaRPr lang="en-US" dirty="0"/>
          </a:p>
        </p:txBody>
      </p:sp>
    </p:spTree>
    <p:extLst>
      <p:ext uri="{BB962C8B-B14F-4D97-AF65-F5344CB8AC3E}">
        <p14:creationId xmlns:p14="http://schemas.microsoft.com/office/powerpoint/2010/main" val="81983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5094-4350-754A-BF85-271178290E85}"/>
              </a:ext>
            </a:extLst>
          </p:cNvPr>
          <p:cNvSpPr>
            <a:spLocks noGrp="1"/>
          </p:cNvSpPr>
          <p:nvPr>
            <p:ph type="title"/>
          </p:nvPr>
        </p:nvSpPr>
        <p:spPr/>
        <p:txBody>
          <a:bodyPr/>
          <a:lstStyle/>
          <a:p>
            <a:r>
              <a:rPr lang="en-US" b="1" dirty="0"/>
              <a:t>Why KNN? </a:t>
            </a:r>
            <a:br>
              <a:rPr lang="en-US" dirty="0"/>
            </a:br>
            <a:endParaRPr lang="en-US" dirty="0"/>
          </a:p>
        </p:txBody>
      </p:sp>
      <p:sp>
        <p:nvSpPr>
          <p:cNvPr id="3" name="Content Placeholder 2">
            <a:extLst>
              <a:ext uri="{FF2B5EF4-FFF2-40B4-BE49-F238E27FC236}">
                <a16:creationId xmlns:a16="http://schemas.microsoft.com/office/drawing/2014/main" id="{3D0220D7-E1E9-464C-8843-3360CA887196}"/>
              </a:ext>
            </a:extLst>
          </p:cNvPr>
          <p:cNvSpPr>
            <a:spLocks noGrp="1"/>
          </p:cNvSpPr>
          <p:nvPr>
            <p:ph idx="1"/>
          </p:nvPr>
        </p:nvSpPr>
        <p:spPr/>
        <p:txBody>
          <a:bodyPr/>
          <a:lstStyle/>
          <a:p>
            <a:r>
              <a:rPr lang="en-US" dirty="0"/>
              <a:t>The machine learning technique that I have used is KNN. To think back to my strategy of finding listings similar to mine, average their price and set my listing price as that average is basically the essence of KNN. Out of the 3929 rows in the training set, I noticed that if I ran the simulation with 100 </a:t>
            </a:r>
            <a:r>
              <a:rPr lang="en-US" dirty="0" err="1"/>
              <a:t>neighbours</a:t>
            </a:r>
            <a:r>
              <a:rPr lang="en-US" dirty="0"/>
              <a:t> I got the best accuracy with 65. </a:t>
            </a:r>
          </a:p>
          <a:p>
            <a:r>
              <a:rPr lang="en-US" dirty="0"/>
              <a:t>This meant that broadly I can divide the training data into 65 </a:t>
            </a:r>
            <a:r>
              <a:rPr lang="en-US" dirty="0" err="1"/>
              <a:t>neighbourhoods</a:t>
            </a:r>
            <a:r>
              <a:rPr lang="en-US" dirty="0"/>
              <a:t> and then calculate the distance of these </a:t>
            </a:r>
            <a:r>
              <a:rPr lang="en-US" dirty="0" err="1"/>
              <a:t>neighbourhoods</a:t>
            </a:r>
            <a:r>
              <a:rPr lang="en-US" dirty="0"/>
              <a:t> from my test data to make the predictions on the test data. </a:t>
            </a:r>
          </a:p>
          <a:p>
            <a:endParaRPr lang="en-US" dirty="0"/>
          </a:p>
        </p:txBody>
      </p:sp>
    </p:spTree>
    <p:extLst>
      <p:ext uri="{BB962C8B-B14F-4D97-AF65-F5344CB8AC3E}">
        <p14:creationId xmlns:p14="http://schemas.microsoft.com/office/powerpoint/2010/main" val="364565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CF07-441D-144A-8958-164A9D926B6D}"/>
              </a:ext>
            </a:extLst>
          </p:cNvPr>
          <p:cNvSpPr>
            <a:spLocks noGrp="1"/>
          </p:cNvSpPr>
          <p:nvPr>
            <p:ph type="title"/>
          </p:nvPr>
        </p:nvSpPr>
        <p:spPr/>
        <p:txBody>
          <a:bodyPr/>
          <a:lstStyle/>
          <a:p>
            <a:r>
              <a:rPr lang="en-US" b="1" dirty="0"/>
              <a:t>Results: </a:t>
            </a:r>
            <a:br>
              <a:rPr lang="en-US" dirty="0"/>
            </a:br>
            <a:endParaRPr lang="en-US" dirty="0"/>
          </a:p>
        </p:txBody>
      </p:sp>
      <p:sp>
        <p:nvSpPr>
          <p:cNvPr id="3" name="Content Placeholder 2">
            <a:extLst>
              <a:ext uri="{FF2B5EF4-FFF2-40B4-BE49-F238E27FC236}">
                <a16:creationId xmlns:a16="http://schemas.microsoft.com/office/drawing/2014/main" id="{D9DDBBDC-B4E9-8847-BC69-89585579DA43}"/>
              </a:ext>
            </a:extLst>
          </p:cNvPr>
          <p:cNvSpPr>
            <a:spLocks noGrp="1"/>
          </p:cNvSpPr>
          <p:nvPr>
            <p:ph idx="1"/>
          </p:nvPr>
        </p:nvSpPr>
        <p:spPr/>
        <p:txBody>
          <a:bodyPr/>
          <a:lstStyle/>
          <a:p>
            <a:r>
              <a:rPr lang="en-US" b="1" dirty="0"/>
              <a:t>Train/Test Split:</a:t>
            </a:r>
            <a:br>
              <a:rPr lang="en-US" b="1" dirty="0"/>
            </a:br>
            <a:r>
              <a:rPr lang="en-US" dirty="0"/>
              <a:t>My data has </a:t>
            </a:r>
            <a:r>
              <a:rPr lang="en-US" b="1" dirty="0"/>
              <a:t>5614 rows</a:t>
            </a:r>
            <a:r>
              <a:rPr lang="en-US" dirty="0"/>
              <a:t>, I have done 0.7/0.3 split. </a:t>
            </a:r>
          </a:p>
          <a:p>
            <a:endParaRPr lang="en-US" dirty="0"/>
          </a:p>
        </p:txBody>
      </p:sp>
      <p:graphicFrame>
        <p:nvGraphicFramePr>
          <p:cNvPr id="6" name="Table 5">
            <a:extLst>
              <a:ext uri="{FF2B5EF4-FFF2-40B4-BE49-F238E27FC236}">
                <a16:creationId xmlns:a16="http://schemas.microsoft.com/office/drawing/2014/main" id="{28158352-BAC9-FF43-B162-AD8DAEAEB3C1}"/>
              </a:ext>
            </a:extLst>
          </p:cNvPr>
          <p:cNvGraphicFramePr>
            <a:graphicFrameLocks noGrp="1"/>
          </p:cNvGraphicFramePr>
          <p:nvPr>
            <p:extLst>
              <p:ext uri="{D42A27DB-BD31-4B8C-83A1-F6EECF244321}">
                <p14:modId xmlns:p14="http://schemas.microsoft.com/office/powerpoint/2010/main" val="3347556235"/>
              </p:ext>
            </p:extLst>
          </p:nvPr>
        </p:nvGraphicFramePr>
        <p:xfrm>
          <a:off x="6389226" y="4965540"/>
          <a:ext cx="5567423" cy="993661"/>
        </p:xfrm>
        <a:graphic>
          <a:graphicData uri="http://schemas.openxmlformats.org/drawingml/2006/table">
            <a:tbl>
              <a:tblPr firstRow="1" firstCol="1" bandRow="1">
                <a:tableStyleId>{5C22544A-7EE6-4342-B048-85BDC9FD1C3A}</a:tableStyleId>
              </a:tblPr>
              <a:tblGrid>
                <a:gridCol w="5567423">
                  <a:extLst>
                    <a:ext uri="{9D8B030D-6E8A-4147-A177-3AD203B41FA5}">
                      <a16:colId xmlns:a16="http://schemas.microsoft.com/office/drawing/2014/main" val="1714131671"/>
                    </a:ext>
                  </a:extLst>
                </a:gridCol>
              </a:tblGrid>
              <a:tr h="277792">
                <a:tc>
                  <a:txBody>
                    <a:bodyPr/>
                    <a:lstStyle/>
                    <a:p>
                      <a:pPr fontAlgn="base" latinLnBrk="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rPr>
                        <a:t>The best accuracy                                          0.0510</a:t>
                      </a:r>
                      <a:endParaRPr lang="en-US" sz="12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225635688"/>
                  </a:ext>
                </a:extLst>
              </a:tr>
              <a:tr h="263507">
                <a:tc>
                  <a:txBody>
                    <a:bodyPr/>
                    <a:lstStyle/>
                    <a:p>
                      <a:r>
                        <a:rPr lang="en-US" sz="1200" dirty="0">
                          <a:effectLst/>
                        </a:rPr>
                        <a:t>F1 score                                                            0.0255</a:t>
                      </a:r>
                      <a:endParaRPr lang="en-US" sz="1200" dirty="0">
                        <a:effectLst/>
                        <a:latin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565107817"/>
                  </a:ext>
                </a:extLst>
              </a:tr>
              <a:tr h="452362">
                <a:tc>
                  <a:txBody>
                    <a:bodyPr/>
                    <a:lstStyle/>
                    <a:p>
                      <a:r>
                        <a:rPr lang="en-US" sz="1200" dirty="0">
                          <a:effectLst/>
                        </a:rPr>
                        <a:t>Jaccard similarity </a:t>
                      </a:r>
                      <a:r>
                        <a:rPr lang="en-US" sz="1200">
                          <a:effectLst/>
                        </a:rPr>
                        <a:t>score                                  0.0403</a:t>
                      </a:r>
                      <a:endParaRPr lang="en-US" sz="1200" dirty="0">
                        <a:effectLst/>
                        <a:latin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811293667"/>
                  </a:ext>
                </a:extLst>
              </a:tr>
            </a:tbl>
          </a:graphicData>
        </a:graphic>
      </p:graphicFrame>
      <p:pic>
        <p:nvPicPr>
          <p:cNvPr id="8" name="Picture 7">
            <a:extLst>
              <a:ext uri="{FF2B5EF4-FFF2-40B4-BE49-F238E27FC236}">
                <a16:creationId xmlns:a16="http://schemas.microsoft.com/office/drawing/2014/main" id="{2C6E948F-5045-DD46-86A8-1C9F49CD3C04}"/>
              </a:ext>
            </a:extLst>
          </p:cNvPr>
          <p:cNvPicPr>
            <a:picLocks noChangeAspect="1"/>
          </p:cNvPicPr>
          <p:nvPr/>
        </p:nvPicPr>
        <p:blipFill>
          <a:blip r:embed="rId2"/>
          <a:stretch>
            <a:fillRect/>
          </a:stretch>
        </p:blipFill>
        <p:spPr>
          <a:xfrm>
            <a:off x="1103312" y="3061133"/>
            <a:ext cx="4027611" cy="2659743"/>
          </a:xfrm>
          <a:prstGeom prst="rect">
            <a:avLst/>
          </a:prstGeom>
          <a:ln>
            <a:solidFill>
              <a:schemeClr val="tx1"/>
            </a:solidFill>
          </a:ln>
        </p:spPr>
      </p:pic>
    </p:spTree>
    <p:extLst>
      <p:ext uri="{BB962C8B-B14F-4D97-AF65-F5344CB8AC3E}">
        <p14:creationId xmlns:p14="http://schemas.microsoft.com/office/powerpoint/2010/main" val="2407261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B57C-C9E7-514C-A776-0C01FEF729E1}"/>
              </a:ext>
            </a:extLst>
          </p:cNvPr>
          <p:cNvSpPr>
            <a:spLocks noGrp="1"/>
          </p:cNvSpPr>
          <p:nvPr>
            <p:ph type="title"/>
          </p:nvPr>
        </p:nvSpPr>
        <p:spPr/>
        <p:txBody>
          <a:bodyPr/>
          <a:lstStyle/>
          <a:p>
            <a:r>
              <a:rPr lang="en-US" b="1" dirty="0"/>
              <a:t>Discussion: </a:t>
            </a:r>
            <a:br>
              <a:rPr lang="en-US" dirty="0"/>
            </a:br>
            <a:endParaRPr lang="en-US" dirty="0"/>
          </a:p>
        </p:txBody>
      </p:sp>
      <p:sp>
        <p:nvSpPr>
          <p:cNvPr id="3" name="Content Placeholder 2">
            <a:extLst>
              <a:ext uri="{FF2B5EF4-FFF2-40B4-BE49-F238E27FC236}">
                <a16:creationId xmlns:a16="http://schemas.microsoft.com/office/drawing/2014/main" id="{C83CFF59-CD10-EA46-B00F-194B12DF8939}"/>
              </a:ext>
            </a:extLst>
          </p:cNvPr>
          <p:cNvSpPr>
            <a:spLocks noGrp="1"/>
          </p:cNvSpPr>
          <p:nvPr>
            <p:ph idx="1"/>
          </p:nvPr>
        </p:nvSpPr>
        <p:spPr/>
        <p:txBody>
          <a:bodyPr/>
          <a:lstStyle/>
          <a:p>
            <a:r>
              <a:rPr lang="en-US" dirty="0"/>
              <a:t>For the new listings using the predict() function I can get accurate values of the new listings. If the features are increased by including those that further impact the target variable which is the price then accuracy will see an increase. Features that I can think of which can be useful would be </a:t>
            </a:r>
          </a:p>
          <a:p>
            <a:pPr marL="0" indent="0">
              <a:buNone/>
            </a:pPr>
            <a:r>
              <a:rPr lang="en-US" dirty="0"/>
              <a:t>1. Distance from public transport</a:t>
            </a:r>
            <a:br>
              <a:rPr lang="en-US" dirty="0"/>
            </a:br>
            <a:r>
              <a:rPr lang="en-US" dirty="0"/>
              <a:t>2. Proximity to hospital/medical help </a:t>
            </a:r>
          </a:p>
          <a:p>
            <a:pPr marL="0" indent="0">
              <a:buNone/>
            </a:pPr>
            <a:r>
              <a:rPr lang="en-US" dirty="0"/>
              <a:t>3. Availability of internet </a:t>
            </a:r>
          </a:p>
          <a:p>
            <a:endParaRPr lang="en-US" dirty="0"/>
          </a:p>
        </p:txBody>
      </p:sp>
    </p:spTree>
    <p:extLst>
      <p:ext uri="{BB962C8B-B14F-4D97-AF65-F5344CB8AC3E}">
        <p14:creationId xmlns:p14="http://schemas.microsoft.com/office/powerpoint/2010/main" val="27343772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22</TotalTime>
  <Words>718</Words>
  <Application>Microsoft Macintosh PowerPoint</Application>
  <PresentationFormat>Widescreen</PresentationFormat>
  <Paragraphs>50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Gothic</vt:lpstr>
      <vt:lpstr>Mangal</vt:lpstr>
      <vt:lpstr>Wingdings 3</vt:lpstr>
      <vt:lpstr>Ion</vt:lpstr>
      <vt:lpstr>             Solutions to hosts of AIRBNB in Amsterdam by predicting rental prices Application of KNN  </vt:lpstr>
      <vt:lpstr>Introduction/Business Problem:  </vt:lpstr>
      <vt:lpstr>The Challenge to the stakeholders</vt:lpstr>
      <vt:lpstr>Data  </vt:lpstr>
      <vt:lpstr>Strategy  </vt:lpstr>
      <vt:lpstr>Methodolgy :  </vt:lpstr>
      <vt:lpstr>Why KNN?  </vt:lpstr>
      <vt:lpstr>Results:  </vt:lpstr>
      <vt:lpstr>Discussion:  </vt:lpstr>
      <vt:lpstr>Conclusion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Solutions to hosts of AIRBNB in Amsterdam by predicting rental prices Application of KNN  </dc:title>
  <dc:creator>Shukla, P. (EWI)</dc:creator>
  <cp:lastModifiedBy>Shukla, P. (EWI)</cp:lastModifiedBy>
  <cp:revision>4</cp:revision>
  <dcterms:created xsi:type="dcterms:W3CDTF">2018-12-14T09:55:53Z</dcterms:created>
  <dcterms:modified xsi:type="dcterms:W3CDTF">2018-12-14T10:31:09Z</dcterms:modified>
</cp:coreProperties>
</file>